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747" r:id="rId3"/>
  </p:sldMasterIdLst>
  <p:notesMasterIdLst>
    <p:notesMasterId r:id="rId15"/>
  </p:notesMasterIdLst>
  <p:sldIdLst>
    <p:sldId id="321" r:id="rId4"/>
    <p:sldId id="338" r:id="rId5"/>
    <p:sldId id="336" r:id="rId6"/>
    <p:sldId id="341" r:id="rId7"/>
    <p:sldId id="342" r:id="rId8"/>
    <p:sldId id="299" r:id="rId9"/>
    <p:sldId id="347" r:id="rId10"/>
    <p:sldId id="344" r:id="rId11"/>
    <p:sldId id="348" r:id="rId12"/>
    <p:sldId id="346" r:id="rId13"/>
    <p:sldId id="334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252084"/>
    <a:srgbClr val="FFFFFF"/>
    <a:srgbClr val="0072BC"/>
    <a:srgbClr val="233FA5"/>
    <a:srgbClr val="0066CC"/>
    <a:srgbClr val="84D4F8"/>
    <a:srgbClr val="294AC1"/>
    <a:srgbClr val="3E5FD6"/>
    <a:srgbClr val="626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22" y="84"/>
      </p:cViewPr>
      <p:guideLst>
        <p:guide orient="horz" pos="4133"/>
        <p:guide pos="5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1B3281"/>
                </a:solidFill>
              </a:rPr>
              <a:t>УЧАСТНИКИ ШЭ </a:t>
            </a:r>
            <a:r>
              <a:rPr lang="ru-RU" sz="1800" b="1" dirty="0" err="1" smtClean="0">
                <a:solidFill>
                  <a:srgbClr val="1B3281"/>
                </a:solidFill>
              </a:rPr>
              <a:t>ВсОШ</a:t>
            </a:r>
            <a:endParaRPr lang="ru-RU" sz="1800" b="1" dirty="0">
              <a:solidFill>
                <a:srgbClr val="1B328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ШЭ ВсОШ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Физика</c:v>
                </c:pt>
                <c:pt idx="1">
                  <c:v>Английский язык</c:v>
                </c:pt>
                <c:pt idx="2">
                  <c:v>Литература</c:v>
                </c:pt>
                <c:pt idx="3">
                  <c:v>Химия</c:v>
                </c:pt>
                <c:pt idx="4">
                  <c:v>Право</c:v>
                </c:pt>
                <c:pt idx="5">
                  <c:v>Астрономия</c:v>
                </c:pt>
                <c:pt idx="6">
                  <c:v>Немецкий язык</c:v>
                </c:pt>
                <c:pt idx="7">
                  <c:v>Экология</c:v>
                </c:pt>
                <c:pt idx="8">
                  <c:v>Биология</c:v>
                </c:pt>
                <c:pt idx="9">
                  <c:v>Русский язык</c:v>
                </c:pt>
                <c:pt idx="10">
                  <c:v>География</c:v>
                </c:pt>
                <c:pt idx="11">
                  <c:v>Обществознание</c:v>
                </c:pt>
                <c:pt idx="12">
                  <c:v>Экономика</c:v>
                </c:pt>
                <c:pt idx="13">
                  <c:v>Математика</c:v>
                </c:pt>
                <c:pt idx="14">
                  <c:v>Труд (технология)</c:v>
                </c:pt>
                <c:pt idx="15">
                  <c:v>Искусство (МХК)</c:v>
                </c:pt>
                <c:pt idx="16">
                  <c:v>ОБЗР</c:v>
                </c:pt>
                <c:pt idx="17">
                  <c:v>Информатика</c:v>
                </c:pt>
                <c:pt idx="18">
                  <c:v>Физическая культура</c:v>
                </c:pt>
                <c:pt idx="19">
                  <c:v>История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90</c:v>
                </c:pt>
                <c:pt idx="1">
                  <c:v>217</c:v>
                </c:pt>
                <c:pt idx="2">
                  <c:v>227</c:v>
                </c:pt>
                <c:pt idx="3">
                  <c:v>51</c:v>
                </c:pt>
                <c:pt idx="4">
                  <c:v>15</c:v>
                </c:pt>
                <c:pt idx="5">
                  <c:v>3</c:v>
                </c:pt>
                <c:pt idx="6">
                  <c:v>25</c:v>
                </c:pt>
                <c:pt idx="7">
                  <c:v>25</c:v>
                </c:pt>
                <c:pt idx="8">
                  <c:v>252</c:v>
                </c:pt>
                <c:pt idx="9">
                  <c:v>443</c:v>
                </c:pt>
                <c:pt idx="10">
                  <c:v>202</c:v>
                </c:pt>
                <c:pt idx="11">
                  <c:v>271</c:v>
                </c:pt>
                <c:pt idx="12">
                  <c:v>14</c:v>
                </c:pt>
                <c:pt idx="13">
                  <c:v>429</c:v>
                </c:pt>
                <c:pt idx="14">
                  <c:v>103</c:v>
                </c:pt>
                <c:pt idx="15">
                  <c:v>67</c:v>
                </c:pt>
                <c:pt idx="16">
                  <c:v>35</c:v>
                </c:pt>
                <c:pt idx="17">
                  <c:v>67</c:v>
                </c:pt>
                <c:pt idx="18">
                  <c:v>215</c:v>
                </c:pt>
                <c:pt idx="19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E-447E-A2B8-C9D5AEF88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1147117088"/>
        <c:axId val="-1147129600"/>
      </c:barChart>
      <c:catAx>
        <c:axId val="-11471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47129600"/>
        <c:crosses val="autoZero"/>
        <c:auto val="1"/>
        <c:lblAlgn val="ctr"/>
        <c:lblOffset val="100"/>
        <c:noMultiLvlLbl val="0"/>
      </c:catAx>
      <c:valAx>
        <c:axId val="-114712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4711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1B3281"/>
                </a:solidFill>
              </a:rPr>
              <a:t>УЧАСТНИКИ МЭ </a:t>
            </a:r>
            <a:r>
              <a:rPr lang="ru-RU" sz="1800" b="1" dirty="0" err="1" smtClean="0">
                <a:solidFill>
                  <a:srgbClr val="1B3281"/>
                </a:solidFill>
              </a:rPr>
              <a:t>ВсОШ</a:t>
            </a:r>
            <a:endParaRPr lang="ru-RU" sz="1800" b="1" dirty="0">
              <a:solidFill>
                <a:srgbClr val="1B328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ШЭ ВсОШ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Физика</c:v>
                </c:pt>
                <c:pt idx="1">
                  <c:v>Английский язык</c:v>
                </c:pt>
                <c:pt idx="2">
                  <c:v>Литература</c:v>
                </c:pt>
                <c:pt idx="3">
                  <c:v>Химия</c:v>
                </c:pt>
                <c:pt idx="4">
                  <c:v>Право</c:v>
                </c:pt>
                <c:pt idx="5">
                  <c:v>Астрономия</c:v>
                </c:pt>
                <c:pt idx="6">
                  <c:v>Немецкий язык</c:v>
                </c:pt>
                <c:pt idx="7">
                  <c:v>Экология</c:v>
                </c:pt>
                <c:pt idx="8">
                  <c:v>Биология</c:v>
                </c:pt>
                <c:pt idx="9">
                  <c:v>Русский язык</c:v>
                </c:pt>
                <c:pt idx="10">
                  <c:v>География</c:v>
                </c:pt>
                <c:pt idx="11">
                  <c:v>Обществознание</c:v>
                </c:pt>
                <c:pt idx="12">
                  <c:v>Экономика</c:v>
                </c:pt>
                <c:pt idx="13">
                  <c:v>Математика</c:v>
                </c:pt>
                <c:pt idx="14">
                  <c:v>Труд (технология)</c:v>
                </c:pt>
                <c:pt idx="15">
                  <c:v>Искусство (МХК)</c:v>
                </c:pt>
                <c:pt idx="16">
                  <c:v>ОБЗР</c:v>
                </c:pt>
                <c:pt idx="17">
                  <c:v>Информатика</c:v>
                </c:pt>
                <c:pt idx="18">
                  <c:v>Физическая культура</c:v>
                </c:pt>
                <c:pt idx="19">
                  <c:v>История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39</c:v>
                </c:pt>
                <c:pt idx="1">
                  <c:v>78</c:v>
                </c:pt>
                <c:pt idx="2">
                  <c:v>48</c:v>
                </c:pt>
                <c:pt idx="3">
                  <c:v>24</c:v>
                </c:pt>
                <c:pt idx="4">
                  <c:v>15</c:v>
                </c:pt>
                <c:pt idx="5">
                  <c:v>1</c:v>
                </c:pt>
                <c:pt idx="6">
                  <c:v>5</c:v>
                </c:pt>
                <c:pt idx="7">
                  <c:v>11</c:v>
                </c:pt>
                <c:pt idx="8">
                  <c:v>60</c:v>
                </c:pt>
                <c:pt idx="9">
                  <c:v>114</c:v>
                </c:pt>
                <c:pt idx="10">
                  <c:v>92</c:v>
                </c:pt>
                <c:pt idx="11">
                  <c:v>72</c:v>
                </c:pt>
                <c:pt idx="12">
                  <c:v>4</c:v>
                </c:pt>
                <c:pt idx="13">
                  <c:v>52</c:v>
                </c:pt>
                <c:pt idx="14">
                  <c:v>37</c:v>
                </c:pt>
                <c:pt idx="15">
                  <c:v>14</c:v>
                </c:pt>
                <c:pt idx="16">
                  <c:v>18</c:v>
                </c:pt>
                <c:pt idx="17">
                  <c:v>9</c:v>
                </c:pt>
                <c:pt idx="18">
                  <c:v>104</c:v>
                </c:pt>
                <c:pt idx="19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E-447E-A2B8-C9D5AEF88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1147116000"/>
        <c:axId val="-1147119808"/>
      </c:barChart>
      <c:catAx>
        <c:axId val="-11471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47119808"/>
        <c:crosses val="autoZero"/>
        <c:auto val="1"/>
        <c:lblAlgn val="ctr"/>
        <c:lblOffset val="100"/>
        <c:noMultiLvlLbl val="0"/>
      </c:catAx>
      <c:valAx>
        <c:axId val="-114711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471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1B3281"/>
                </a:solidFill>
              </a:rPr>
              <a:t>УЧАСТНИКИ РЭ </a:t>
            </a:r>
            <a:r>
              <a:rPr lang="ru-RU" sz="1800" b="1" dirty="0" err="1" smtClean="0">
                <a:solidFill>
                  <a:srgbClr val="1B3281"/>
                </a:solidFill>
              </a:rPr>
              <a:t>ВсОШ</a:t>
            </a:r>
            <a:endParaRPr lang="ru-RU" sz="1800" b="1" dirty="0">
              <a:solidFill>
                <a:srgbClr val="1B328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ШЭ ВсОШ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Литература</c:v>
                </c:pt>
                <c:pt idx="2">
                  <c:v>Химия</c:v>
                </c:pt>
                <c:pt idx="3">
                  <c:v>Право</c:v>
                </c:pt>
                <c:pt idx="4">
                  <c:v>Немецкий язык</c:v>
                </c:pt>
                <c:pt idx="5">
                  <c:v>Экология</c:v>
                </c:pt>
                <c:pt idx="6">
                  <c:v>Биология</c:v>
                </c:pt>
                <c:pt idx="7">
                  <c:v>Русский язык</c:v>
                </c:pt>
                <c:pt idx="8">
                  <c:v>География</c:v>
                </c:pt>
                <c:pt idx="9">
                  <c:v>Обществознание</c:v>
                </c:pt>
                <c:pt idx="10">
                  <c:v>Экономика</c:v>
                </c:pt>
                <c:pt idx="11">
                  <c:v>Математика</c:v>
                </c:pt>
                <c:pt idx="12">
                  <c:v>Труд (технология)</c:v>
                </c:pt>
                <c:pt idx="13">
                  <c:v>Искусство (МХК)</c:v>
                </c:pt>
                <c:pt idx="14">
                  <c:v>ОБЗР</c:v>
                </c:pt>
                <c:pt idx="16">
                  <c:v>Физическая культура</c:v>
                </c:pt>
                <c:pt idx="17">
                  <c:v>История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1">
                  <c:v>5</c:v>
                </c:pt>
                <c:pt idx="2">
                  <c:v>4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11</c:v>
                </c:pt>
                <c:pt idx="10">
                  <c:v>1</c:v>
                </c:pt>
                <c:pt idx="11">
                  <c:v>6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6">
                  <c:v>10</c:v>
                </c:pt>
                <c:pt idx="1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E-447E-A2B8-C9D5AEF88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1147114912"/>
        <c:axId val="-1147122528"/>
      </c:barChart>
      <c:catAx>
        <c:axId val="-11471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47122528"/>
        <c:crosses val="autoZero"/>
        <c:auto val="1"/>
        <c:lblAlgn val="ctr"/>
        <c:lblOffset val="100"/>
        <c:noMultiLvlLbl val="0"/>
      </c:catAx>
      <c:valAx>
        <c:axId val="-11471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471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7280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47395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3050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0182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9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2489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9517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242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2999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5869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12246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2719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6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48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9547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584950" y="476250"/>
            <a:ext cx="47625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34645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2403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3279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6958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560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635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8353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34353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880350" y="476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603250" y="4762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0694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193800" y="2993499"/>
            <a:ext cx="9810750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89175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4594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76822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19886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354248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06635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1" cy="1143001"/>
          </a:xfrm>
          <a:prstGeom prst="rect">
            <a:avLst/>
          </a:prstGeom>
        </p:spPr>
        <p:txBody>
          <a:bodyPr lIns="121919" tIns="121919" rIns="121919" bIns="121919"/>
          <a:lstStyle>
            <a:lvl1pPr defTabSz="1219200"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450056" indent="-450056" defTabSz="1219200">
              <a:spcBef>
                <a:spcPts val="10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7225" indent="-428625" defTabSz="1219200"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indent="-400050" defTabSz="1219200">
              <a:spcBef>
                <a:spcPts val="10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indent="-480060" defTabSz="1219200"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4460" indent="-480060" defTabSz="1219200"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730" y="6292694"/>
            <a:ext cx="486671" cy="492440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1219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21762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7222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42900" indent="-342900" defTabSz="914400">
              <a:spcBef>
                <a:spcPts val="750"/>
              </a:spcBef>
              <a:buSzPct val="100000"/>
              <a:buFont typeface="Arial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5171" indent="-326571" defTabSz="914400">
              <a:spcBef>
                <a:spcPts val="75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62000" indent="-304800" defTabSz="914400">
              <a:spcBef>
                <a:spcPts val="750"/>
              </a:spcBef>
              <a:buSzPct val="100000"/>
              <a:buFont typeface="Arial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51560" indent="-365760" defTabSz="914400">
              <a:spcBef>
                <a:spcPts val="75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365760" defTabSz="914400">
              <a:spcBef>
                <a:spcPts val="750"/>
              </a:spcBef>
              <a:buSzPct val="100000"/>
              <a:buFont typeface="Arial"/>
              <a:buChar char="»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833776" y="6354248"/>
            <a:ext cx="377025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0726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9206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0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65" r:id="rId1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154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disk.yandex.ru/d/htJBQmY0-kPdN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"/>
          <p:cNvSpPr/>
          <p:nvPr/>
        </p:nvSpPr>
        <p:spPr>
          <a:xfrm>
            <a:off x="-157943" y="-58447"/>
            <a:ext cx="11413376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560" y="5446287"/>
            <a:ext cx="680819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Побежимова Полина Евгеньевна,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заместитель начальника Управления образования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администрации Октябрьского района,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Фаева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Татьяна Андреевна, 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заведующий отделом общего образования Управления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образования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администрации Октябрьского района,</a:t>
            </a:r>
          </a:p>
        </p:txBody>
      </p:sp>
      <p:sp>
        <p:nvSpPr>
          <p:cNvPr id="18" name="Треугольник"/>
          <p:cNvSpPr/>
          <p:nvPr/>
        </p:nvSpPr>
        <p:spPr>
          <a:xfrm>
            <a:off x="-141317" y="4765841"/>
            <a:ext cx="1212183" cy="2092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" name="Shape 783"/>
          <p:cNvSpPr txBox="1"/>
          <p:nvPr/>
        </p:nvSpPr>
        <p:spPr>
          <a:xfrm>
            <a:off x="-73351" y="2635464"/>
            <a:ext cx="9142536" cy="1528624"/>
          </a:xfrm>
          <a:prstGeom prst="rect">
            <a:avLst/>
          </a:prstGeom>
          <a:ln w="12700"/>
        </p:spPr>
        <p:txBody>
          <a:bodyPr wrap="square" lIns="25400" tIns="25400" rIns="25400" bIns="2540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школьного, муниципального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регионального этапов всероссийской олимпиады школьников в октябрьском районе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2024-2025 учебном году</a:t>
            </a:r>
            <a:endParaRPr lang="ru-R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49" y="187934"/>
            <a:ext cx="921472" cy="11306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04" y="202348"/>
            <a:ext cx="1273258" cy="11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841" y="409188"/>
            <a:ext cx="8563271" cy="78139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53" y="446726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ПООЩРЕНИЕ ПОБЕДИТЕЛЕЙ И ПРИЗЁРОВ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В 2024-2025 УЧЕБНОМ ГОДУ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035" y="2923721"/>
            <a:ext cx="58433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соответствии с приказом  Департамента образования и науки Ханты-Мансийского автономного округа – Югры от </a:t>
            </a:r>
            <a:r>
              <a:rPr lang="ru-RU" sz="1400" dirty="0" smtClean="0"/>
              <a:t>25.03.2025 </a:t>
            </a:r>
            <a:r>
              <a:rPr lang="ru-RU" sz="1400" dirty="0" smtClean="0"/>
              <a:t>№</a:t>
            </a:r>
            <a:r>
              <a:rPr lang="ru-RU" sz="1400" dirty="0" smtClean="0"/>
              <a:t>10-П-613 </a:t>
            </a:r>
            <a:r>
              <a:rPr lang="ru-RU" sz="1400" dirty="0" smtClean="0"/>
              <a:t>«О денежном поощрении и награждении обучающихся </a:t>
            </a:r>
            <a:r>
              <a:rPr lang="ru-RU" sz="1400" dirty="0"/>
              <a:t>Ханты-Мансийского автономного округа – </a:t>
            </a:r>
            <a:r>
              <a:rPr lang="ru-RU" sz="1400" dirty="0" smtClean="0"/>
              <a:t>Югры по итогам проведения регионального этапа всероссийской олимпиады школьников </a:t>
            </a:r>
            <a:r>
              <a:rPr lang="ru-RU" sz="1400" smtClean="0"/>
              <a:t>в </a:t>
            </a:r>
            <a:r>
              <a:rPr lang="ru-RU" sz="1400" smtClean="0"/>
              <a:t>2024-2025 </a:t>
            </a:r>
            <a:r>
              <a:rPr lang="ru-RU" sz="1400" dirty="0" smtClean="0"/>
              <a:t>учебном году» победители и призеры буду награждены единовременной денежной выплатой.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92" t="12252" r="33581" b="13034"/>
          <a:stretch/>
        </p:blipFill>
        <p:spPr>
          <a:xfrm>
            <a:off x="7339913" y="1567541"/>
            <a:ext cx="3305996" cy="470556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86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0" y="2277455"/>
            <a:ext cx="2228850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2277455"/>
            <a:ext cx="22288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43476" y="5172178"/>
            <a:ext cx="8004175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Управление образования администрации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Октябрьского района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611803" y="-595682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ногоугольник"/>
          <p:cNvSpPr/>
          <p:nvPr/>
        </p:nvSpPr>
        <p:spPr>
          <a:xfrm>
            <a:off x="1739313" y="1251255"/>
            <a:ext cx="1386761" cy="129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1B328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4" name="Многоугольник"/>
          <p:cNvSpPr/>
          <p:nvPr/>
        </p:nvSpPr>
        <p:spPr>
          <a:xfrm>
            <a:off x="5892715" y="1235368"/>
            <a:ext cx="1386761" cy="129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1B328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5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0718" y="1494119"/>
            <a:ext cx="803949" cy="80911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168502"/>
            <a:ext cx="8004176" cy="454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23367" y="211333"/>
            <a:ext cx="5012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1B3281"/>
                </a:solidFill>
                <a:latin typeface="Arial (Основной текст)"/>
              </a:rPr>
              <a:t>ИНФОРМАЦИОННАЯ ОТКРЫТОСТЬ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Arial (Основной текст)"/>
            </a:endParaRPr>
          </a:p>
        </p:txBody>
      </p:sp>
      <p:pic>
        <p:nvPicPr>
          <p:cNvPr id="30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120" y="1478232"/>
            <a:ext cx="803949" cy="80911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301030" y="4569414"/>
            <a:ext cx="2766649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>
              <a:lnSpc>
                <a:spcPct val="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sym typeface="Helvetica Neue"/>
              </a:rPr>
              <a:t>https://oktedu.ru/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3629" y="4569414"/>
            <a:ext cx="4418797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>
              <a:lnSpc>
                <a:spcPct val="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sym typeface="Helvetica Neue"/>
              </a:rPr>
              <a:t>https://vk.com/public219826172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01030" y="6377262"/>
            <a:ext cx="11545462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>
              <a:lnSpc>
                <a:spcPct val="0"/>
              </a:lnSpc>
              <a:spcBef>
                <a:spcPts val="1800"/>
              </a:spcBef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Аналитическая справка по итогам участия в ШЭ, МЭ, РЭ </a:t>
            </a:r>
            <a:r>
              <a:rPr kumimoji="0" lang="ru-RU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ВсОШ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по ссылке:</a:t>
            </a:r>
            <a:r>
              <a:rPr lang="en-US" sz="1400" dirty="0">
                <a:solidFill>
                  <a:schemeClr val="bg1"/>
                </a:solidFill>
                <a:sym typeface="Helvetica Neue"/>
              </a:rPr>
              <a:t>https://clck.ru/3JVYyx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40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ШЭ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2024-2025 УЧЕБНОМ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17348346"/>
              </p:ext>
            </p:extLst>
          </p:nvPr>
        </p:nvGraphicFramePr>
        <p:xfrm>
          <a:off x="382589" y="1943744"/>
          <a:ext cx="7467600" cy="40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4976" y="2570427"/>
            <a:ext cx="3545349" cy="2963107"/>
          </a:xfrm>
          <a:prstGeom prst="roundRect">
            <a:avLst>
              <a:gd name="adj" fmla="val 167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30760" y="2832103"/>
            <a:ext cx="3285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1343</a:t>
            </a:r>
            <a:r>
              <a:rPr lang="ru-RU" dirty="0" smtClean="0">
                <a:solidFill>
                  <a:srgbClr val="1B3281"/>
                </a:solidFill>
              </a:rPr>
              <a:t> участника ШЭ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4479</a:t>
            </a:r>
            <a:r>
              <a:rPr lang="ru-RU" dirty="0" smtClean="0">
                <a:solidFill>
                  <a:srgbClr val="1B3281"/>
                </a:solidFill>
              </a:rPr>
              <a:t> заявок на участие 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в ШЭ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4-11</a:t>
            </a:r>
            <a:r>
              <a:rPr lang="ru-RU" dirty="0" smtClean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18</a:t>
            </a:r>
            <a:r>
              <a:rPr lang="ru-RU" dirty="0" smtClean="0">
                <a:solidFill>
                  <a:srgbClr val="1B3281"/>
                </a:solidFill>
              </a:rPr>
              <a:t>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8378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/>
          <p:cNvSpPr/>
          <p:nvPr/>
        </p:nvSpPr>
        <p:spPr>
          <a:xfrm rot="16200000">
            <a:off x="-144346" y="6360212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8842" y="323970"/>
            <a:ext cx="8004176" cy="538178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575" y="1168560"/>
            <a:ext cx="582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КОЛИЧЕСТВО ЗАЯВОК НА УЧАСТИЕ В ШЭ </a:t>
            </a:r>
            <a:r>
              <a:rPr lang="ru-RU" sz="1600" b="1" dirty="0" err="1" smtClean="0">
                <a:solidFill>
                  <a:srgbClr val="1B3281"/>
                </a:solidFill>
              </a:rPr>
              <a:t>ВсОШ</a:t>
            </a:r>
            <a:endParaRPr lang="ru-RU" sz="1600" b="1" dirty="0">
              <a:solidFill>
                <a:srgbClr val="1B32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8980" y="1246873"/>
            <a:ext cx="582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РЕЙТИНГ ОО </a:t>
            </a:r>
          </a:p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ПО КОЛИЧЕСТВУ ПОБЕДИТЕЛЕЙ И ПРИЗЕРОВ </a:t>
            </a:r>
          </a:p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ШЭ </a:t>
            </a:r>
            <a:r>
              <a:rPr lang="ru-RU" sz="1600" b="1" dirty="0" err="1" smtClean="0">
                <a:solidFill>
                  <a:srgbClr val="1B3281"/>
                </a:solidFill>
              </a:rPr>
              <a:t>ВсОШ</a:t>
            </a:r>
            <a:endParaRPr lang="ru-RU" sz="1600" b="1" dirty="0">
              <a:solidFill>
                <a:srgbClr val="1B328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74613" y="1767354"/>
            <a:ext cx="24367" cy="4461058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14" y="1668220"/>
            <a:ext cx="53183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B3281"/>
                </a:solidFill>
              </a:rPr>
              <a:t>ГОРОД</a:t>
            </a:r>
          </a:p>
          <a:p>
            <a:r>
              <a:rPr lang="ru-RU" sz="1400" b="1" dirty="0"/>
              <a:t>МБОУ «Приобская СОШ» - </a:t>
            </a:r>
            <a:r>
              <a:rPr lang="ru-RU" sz="1400" b="1" dirty="0" smtClean="0"/>
              <a:t>999</a:t>
            </a:r>
            <a:endParaRPr lang="ru-RU" sz="1400" b="1" dirty="0"/>
          </a:p>
          <a:p>
            <a:r>
              <a:rPr lang="ru-RU" sz="1400" dirty="0" smtClean="0"/>
              <a:t>МБОУ </a:t>
            </a:r>
            <a:r>
              <a:rPr lang="ru-RU" sz="1400" dirty="0"/>
              <a:t>«Талинская СОШ» - </a:t>
            </a:r>
            <a:r>
              <a:rPr lang="ru-RU" sz="1400" dirty="0" smtClean="0"/>
              <a:t>524</a:t>
            </a:r>
            <a:endParaRPr lang="ru-RU" sz="1400" dirty="0"/>
          </a:p>
          <a:p>
            <a:r>
              <a:rPr lang="ru-RU" sz="1400" dirty="0" smtClean="0"/>
              <a:t>МБОУ «Октябрьская СОШ им. Н.В. Архангельского» - 376</a:t>
            </a:r>
          </a:p>
          <a:p>
            <a:r>
              <a:rPr lang="ru-RU" sz="1400" dirty="0" smtClean="0"/>
              <a:t>МБОУ «Андринская СОШ»- 126</a:t>
            </a:r>
          </a:p>
          <a:p>
            <a:r>
              <a:rPr lang="ru-RU" sz="1400" dirty="0" smtClean="0"/>
              <a:t>МБОУ «Приобская НОШ» - 40</a:t>
            </a:r>
          </a:p>
          <a:p>
            <a:endParaRPr lang="ru-RU" sz="1400" b="1" dirty="0" smtClean="0">
              <a:solidFill>
                <a:srgbClr val="1B3281"/>
              </a:solidFill>
            </a:endParaRPr>
          </a:p>
          <a:p>
            <a:r>
              <a:rPr lang="ru-RU" sz="1400" b="1" dirty="0" smtClean="0">
                <a:solidFill>
                  <a:srgbClr val="1B3281"/>
                </a:solidFill>
              </a:rPr>
              <a:t>СЕЛО</a:t>
            </a:r>
          </a:p>
          <a:p>
            <a:r>
              <a:rPr lang="ru-RU" sz="1400" b="1" dirty="0"/>
              <a:t>МБОУ «Унъюганская СОШ №1» - 332</a:t>
            </a:r>
          </a:p>
          <a:p>
            <a:r>
              <a:rPr lang="ru-RU" sz="1400" dirty="0"/>
              <a:t>МБОУ «Унъюганская СОШ №2 им. Альшевского М.И.» - 330</a:t>
            </a:r>
          </a:p>
          <a:p>
            <a:r>
              <a:rPr lang="ru-RU" sz="1400" dirty="0"/>
              <a:t>МБОУ «Перегребинская СОШ» - 187</a:t>
            </a:r>
          </a:p>
          <a:p>
            <a:r>
              <a:rPr lang="ru-RU" sz="1400" dirty="0"/>
              <a:t>МБОУ «Нижненарыкарская СОШ» - 169</a:t>
            </a:r>
          </a:p>
          <a:p>
            <a:r>
              <a:rPr lang="ru-RU" sz="1400" dirty="0"/>
              <a:t>МБОУ «Малоатлымская СОШ» - 169</a:t>
            </a:r>
          </a:p>
          <a:p>
            <a:r>
              <a:rPr lang="ru-RU" sz="1400" dirty="0" smtClean="0"/>
              <a:t>МБОУ </a:t>
            </a:r>
            <a:r>
              <a:rPr lang="ru-RU" sz="1400" dirty="0"/>
              <a:t>«Сергинская </a:t>
            </a:r>
            <a:r>
              <a:rPr lang="ru-RU" sz="1400" dirty="0" smtClean="0"/>
              <a:t>СОШ им. Н.И. Сирина» </a:t>
            </a:r>
            <a:r>
              <a:rPr lang="ru-RU" sz="1400" dirty="0"/>
              <a:t>- </a:t>
            </a:r>
            <a:r>
              <a:rPr lang="ru-RU" sz="1400" dirty="0" smtClean="0"/>
              <a:t>137</a:t>
            </a:r>
            <a:endParaRPr lang="ru-RU" sz="1400" dirty="0"/>
          </a:p>
          <a:p>
            <a:r>
              <a:rPr lang="ru-RU" sz="1400" dirty="0" smtClean="0"/>
              <a:t>МБОУ </a:t>
            </a:r>
            <a:r>
              <a:rPr lang="ru-RU" sz="1400" dirty="0"/>
              <a:t>«Шеркальская» - </a:t>
            </a:r>
            <a:r>
              <a:rPr lang="ru-RU" sz="1400" dirty="0" smtClean="0"/>
              <a:t>124</a:t>
            </a:r>
          </a:p>
          <a:p>
            <a:r>
              <a:rPr lang="ru-RU" sz="1400" dirty="0"/>
              <a:t>МБОУ «Карымкарская СОШ» - </a:t>
            </a:r>
            <a:r>
              <a:rPr lang="ru-RU" sz="1400" dirty="0" smtClean="0"/>
              <a:t>124</a:t>
            </a:r>
            <a:endParaRPr lang="ru-RU" sz="1400" dirty="0"/>
          </a:p>
          <a:p>
            <a:r>
              <a:rPr lang="ru-RU" sz="1400" dirty="0"/>
              <a:t>МБОУ «Каменная СОШ» - 105</a:t>
            </a:r>
          </a:p>
          <a:p>
            <a:r>
              <a:rPr lang="ru-RU" sz="1400" dirty="0" smtClean="0"/>
              <a:t>МБОУ </a:t>
            </a:r>
            <a:r>
              <a:rPr lang="ru-RU" sz="1400" dirty="0"/>
              <a:t>«Комсомольская ООШ» - </a:t>
            </a:r>
            <a:r>
              <a:rPr lang="ru-RU" sz="1400" dirty="0" smtClean="0"/>
              <a:t>99</a:t>
            </a:r>
            <a:endParaRPr lang="ru-RU" sz="1400" dirty="0"/>
          </a:p>
          <a:p>
            <a:r>
              <a:rPr lang="ru-RU" sz="1400" dirty="0" smtClean="0"/>
              <a:t>МБОУ </a:t>
            </a:r>
            <a:r>
              <a:rPr lang="ru-RU" sz="1400" dirty="0"/>
              <a:t>«Большелеушинская СОШ» - </a:t>
            </a:r>
            <a:r>
              <a:rPr lang="ru-RU" sz="1400" dirty="0" smtClean="0"/>
              <a:t>70</a:t>
            </a:r>
            <a:endParaRPr lang="ru-RU" sz="1400" dirty="0"/>
          </a:p>
          <a:p>
            <a:r>
              <a:rPr lang="ru-RU" sz="1400" dirty="0" smtClean="0"/>
              <a:t>МБОУ </a:t>
            </a:r>
            <a:r>
              <a:rPr lang="ru-RU" sz="1400" dirty="0"/>
              <a:t>«Большеатлымская СОШ» - </a:t>
            </a:r>
            <a:r>
              <a:rPr lang="ru-RU" sz="1400" dirty="0" smtClean="0"/>
              <a:t>66</a:t>
            </a:r>
            <a:endParaRPr lang="ru-RU" sz="1400" dirty="0"/>
          </a:p>
          <a:p>
            <a:r>
              <a:rPr lang="ru-RU" sz="1400" dirty="0" smtClean="0"/>
              <a:t>МБОУ «Чемашинская ООШ» - 24</a:t>
            </a:r>
          </a:p>
          <a:p>
            <a:endParaRPr lang="ru-RU" sz="1400" dirty="0">
              <a:solidFill>
                <a:srgbClr val="1B3281"/>
              </a:solidFill>
            </a:endParaRPr>
          </a:p>
          <a:p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464232" y="2686406"/>
            <a:ext cx="523617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МБОУ «Приобская СОШ» - 287</a:t>
            </a:r>
          </a:p>
          <a:p>
            <a:r>
              <a:rPr lang="ru-RU" sz="1400" dirty="0"/>
              <a:t>МБОУ «Талинская СОШ» - 162</a:t>
            </a:r>
          </a:p>
          <a:p>
            <a:r>
              <a:rPr lang="ru-RU" sz="1400" dirty="0"/>
              <a:t>МБОУ «Октябрьская СОШ им. Н.В. Архангельского» – 132</a:t>
            </a:r>
          </a:p>
          <a:p>
            <a:r>
              <a:rPr lang="ru-RU" sz="1400" dirty="0"/>
              <a:t>МБОУ «Унъюганская СОШ №2 им. Альшевского М.И.» – 102</a:t>
            </a:r>
          </a:p>
          <a:p>
            <a:r>
              <a:rPr lang="ru-RU" sz="1400" dirty="0"/>
              <a:t>МБОУ «Малоатлымская СОШ» - 59</a:t>
            </a:r>
          </a:p>
          <a:p>
            <a:r>
              <a:rPr lang="ru-RU" sz="1400" dirty="0"/>
              <a:t>МБОУ «Перегребинская СОШ» – 57</a:t>
            </a:r>
          </a:p>
          <a:p>
            <a:r>
              <a:rPr lang="ru-RU" sz="1400" dirty="0"/>
              <a:t>МБОУ «Сергинская СОШ им. Н.И. Сирина» – 57</a:t>
            </a:r>
          </a:p>
          <a:p>
            <a:r>
              <a:rPr lang="ru-RU" sz="1400" dirty="0"/>
              <a:t>МБОУ «Унъюганская СОШ №1» - 57</a:t>
            </a:r>
          </a:p>
          <a:p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31" y="4686540"/>
            <a:ext cx="1795572" cy="17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</a:t>
            </a:r>
            <a:r>
              <a:rPr lang="ru-RU" b="1" dirty="0">
                <a:solidFill>
                  <a:schemeClr val="bg1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2024-2025 УЧЕБНОМ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37227598"/>
              </p:ext>
            </p:extLst>
          </p:nvPr>
        </p:nvGraphicFramePr>
        <p:xfrm>
          <a:off x="382589" y="1943744"/>
          <a:ext cx="7467600" cy="40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4976" y="2570427"/>
            <a:ext cx="3545349" cy="3119516"/>
          </a:xfrm>
          <a:prstGeom prst="roundRect">
            <a:avLst>
              <a:gd name="adj" fmla="val 167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30760" y="2832103"/>
            <a:ext cx="3285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486</a:t>
            </a:r>
            <a:r>
              <a:rPr lang="ru-RU" dirty="0">
                <a:solidFill>
                  <a:srgbClr val="1B3281"/>
                </a:solidFill>
              </a:rPr>
              <a:t> участников МЭ </a:t>
            </a:r>
            <a:r>
              <a:rPr lang="ru-RU" dirty="0" err="1">
                <a:solidFill>
                  <a:srgbClr val="1B3281"/>
                </a:solidFill>
              </a:rPr>
              <a:t>ВсОШ</a:t>
            </a:r>
            <a:endParaRPr lang="ru-RU" dirty="0">
              <a:solidFill>
                <a:srgbClr val="1B3281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1077</a:t>
            </a:r>
            <a:r>
              <a:rPr lang="ru-RU" dirty="0" smtClean="0">
                <a:solidFill>
                  <a:srgbClr val="1B3281"/>
                </a:solidFill>
              </a:rPr>
              <a:t> заявок на участие 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в </a:t>
            </a:r>
            <a:r>
              <a:rPr lang="ru-RU" dirty="0">
                <a:solidFill>
                  <a:srgbClr val="1B3281"/>
                </a:solidFill>
              </a:rPr>
              <a:t>М</a:t>
            </a:r>
            <a:r>
              <a:rPr lang="ru-RU" dirty="0" smtClean="0">
                <a:solidFill>
                  <a:srgbClr val="1B3281"/>
                </a:solidFill>
              </a:rPr>
              <a:t>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7-11</a:t>
            </a:r>
            <a:r>
              <a:rPr lang="ru-RU" dirty="0" smtClean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17</a:t>
            </a:r>
            <a:r>
              <a:rPr lang="ru-RU" dirty="0" smtClean="0">
                <a:solidFill>
                  <a:srgbClr val="1B3281"/>
                </a:solidFill>
              </a:rPr>
              <a:t>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1581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/>
          <p:cNvSpPr/>
          <p:nvPr/>
        </p:nvSpPr>
        <p:spPr>
          <a:xfrm rot="16200000">
            <a:off x="-144346" y="6360212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8842" y="323970"/>
            <a:ext cx="8004176" cy="538178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575" y="1168560"/>
            <a:ext cx="582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КОЛИЧЕСТВО ЗАЯВОК НА УЧАСТИЕ В МЭ </a:t>
            </a:r>
            <a:r>
              <a:rPr lang="ru-RU" sz="1600" b="1" dirty="0" err="1" smtClean="0">
                <a:solidFill>
                  <a:srgbClr val="1B3281"/>
                </a:solidFill>
              </a:rPr>
              <a:t>ВсОШ</a:t>
            </a:r>
            <a:endParaRPr lang="ru-RU" sz="1600" b="1" dirty="0">
              <a:solidFill>
                <a:srgbClr val="1B32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8980" y="1246873"/>
            <a:ext cx="582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РЕЙТИНГ ОО </a:t>
            </a:r>
          </a:p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ПО КОЛИЧЕСТВУ ПОБЕДИТЕЛЕЙ И ПРИЗЕРОВ </a:t>
            </a:r>
          </a:p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МЭ </a:t>
            </a:r>
            <a:r>
              <a:rPr lang="ru-RU" sz="1600" b="1" dirty="0" err="1" smtClean="0">
                <a:solidFill>
                  <a:srgbClr val="1B3281"/>
                </a:solidFill>
              </a:rPr>
              <a:t>ВсОШ</a:t>
            </a:r>
            <a:endParaRPr lang="ru-RU" sz="1600" b="1" dirty="0">
              <a:solidFill>
                <a:srgbClr val="1B328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74613" y="1767354"/>
            <a:ext cx="24367" cy="4461058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0147" y="1813526"/>
            <a:ext cx="53605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</a:rPr>
              <a:t>ГОРОД</a:t>
            </a:r>
          </a:p>
          <a:p>
            <a:r>
              <a:rPr lang="ru-RU" sz="1400" dirty="0"/>
              <a:t>МБОУ «Приобская СОШ» - 212</a:t>
            </a:r>
          </a:p>
          <a:p>
            <a:r>
              <a:rPr lang="ru-RU" sz="1400" dirty="0"/>
              <a:t>МБОУ «Талинская СОШ» - 141</a:t>
            </a:r>
          </a:p>
          <a:p>
            <a:r>
              <a:rPr lang="ru-RU" sz="1400" dirty="0"/>
              <a:t>МБОУ «Октябрьская СОШ им. Н.В. Архангельского» - 87</a:t>
            </a:r>
          </a:p>
          <a:p>
            <a:r>
              <a:rPr lang="ru-RU" sz="1400" dirty="0"/>
              <a:t>МБОУ «Андринская СОШ» - 33</a:t>
            </a:r>
          </a:p>
          <a:p>
            <a:endParaRPr lang="ru-RU" sz="1400" b="1" dirty="0">
              <a:solidFill>
                <a:srgbClr val="1B3281"/>
              </a:solidFill>
            </a:endParaRPr>
          </a:p>
          <a:p>
            <a:r>
              <a:rPr lang="ru-RU" sz="1400" b="1" dirty="0">
                <a:solidFill>
                  <a:srgbClr val="1B3281"/>
                </a:solidFill>
              </a:rPr>
              <a:t>СЕЛО</a:t>
            </a:r>
          </a:p>
          <a:p>
            <a:r>
              <a:rPr lang="ru-RU" sz="1400" dirty="0"/>
              <a:t>МБОУ «Унъюганская СОШ №1» - 167</a:t>
            </a:r>
          </a:p>
          <a:p>
            <a:r>
              <a:rPr lang="ru-RU" sz="1400" dirty="0"/>
              <a:t>МБОУ «Перегребинская СОШ» - 113</a:t>
            </a:r>
          </a:p>
          <a:p>
            <a:r>
              <a:rPr lang="ru-RU" sz="1400" dirty="0"/>
              <a:t>МБОУ «Унъюганская СОШ №2 им. Альшевского М.И.» - 67</a:t>
            </a:r>
          </a:p>
          <a:p>
            <a:r>
              <a:rPr lang="ru-RU" sz="1400" dirty="0"/>
              <a:t>МБОУ «Сергинская СОШ им. Н.И. Сирина» - 56</a:t>
            </a:r>
          </a:p>
          <a:p>
            <a:r>
              <a:rPr lang="ru-RU" sz="1400" dirty="0"/>
              <a:t>МБОУ «Нижненарыкарская СОШ» - 50</a:t>
            </a:r>
          </a:p>
          <a:p>
            <a:r>
              <a:rPr lang="ru-RU" sz="1400" dirty="0"/>
              <a:t>МБОУ «Карымкарская СОШ» - 48</a:t>
            </a:r>
          </a:p>
          <a:p>
            <a:r>
              <a:rPr lang="ru-RU" sz="1400" dirty="0"/>
              <a:t>МБОУ «Малоатлымская СОШ» - 41</a:t>
            </a:r>
          </a:p>
          <a:p>
            <a:r>
              <a:rPr lang="ru-RU" sz="1400" dirty="0"/>
              <a:t>МБОУ «Большелеушинская СОШ» - 22</a:t>
            </a:r>
            <a:endParaRPr lang="ru-RU" sz="1400" dirty="0">
              <a:solidFill>
                <a:srgbClr val="1B3281"/>
              </a:solidFill>
            </a:endParaRPr>
          </a:p>
          <a:p>
            <a:r>
              <a:rPr lang="ru-RU" sz="1400" dirty="0"/>
              <a:t>МБОУ «Большеатлымская СОШ» - 14</a:t>
            </a:r>
          </a:p>
          <a:p>
            <a:r>
              <a:rPr lang="ru-RU" sz="1400" dirty="0"/>
              <a:t>МБОУ «Шеркальская» - 13</a:t>
            </a:r>
          </a:p>
          <a:p>
            <a:r>
              <a:rPr lang="ru-RU" sz="1400" dirty="0"/>
              <a:t>МБОУ «Каменная СОШ» - 12</a:t>
            </a:r>
          </a:p>
          <a:p>
            <a:r>
              <a:rPr lang="ru-RU" sz="1400" dirty="0"/>
              <a:t>МБОУ «Комсомольская ООШ» - 10</a:t>
            </a:r>
          </a:p>
          <a:p>
            <a:r>
              <a:rPr lang="ru-RU" sz="1400" dirty="0"/>
              <a:t>МБОУ «Чемашинская ООШ» - 1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4232" y="2686406"/>
            <a:ext cx="481029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МБОУ «Приобская СОШ» – 57</a:t>
            </a:r>
          </a:p>
          <a:p>
            <a:r>
              <a:rPr lang="ru-RU" sz="1400" dirty="0"/>
              <a:t>МБОУ «Талинская СОШ» – 34</a:t>
            </a:r>
          </a:p>
          <a:p>
            <a:r>
              <a:rPr lang="ru-RU" sz="1400" dirty="0"/>
              <a:t>МБОУ «Унъюганская СОШ №1» - 23</a:t>
            </a:r>
          </a:p>
          <a:p>
            <a:r>
              <a:rPr lang="ru-RU" sz="1400" dirty="0"/>
              <a:t>МБОУ «Перегребинская СОШ» – 14</a:t>
            </a:r>
          </a:p>
          <a:p>
            <a:r>
              <a:rPr lang="ru-RU" sz="1400" dirty="0"/>
              <a:t>МБОУ «Нижненарыкарская СОШ» - 13</a:t>
            </a:r>
          </a:p>
          <a:p>
            <a:r>
              <a:rPr lang="ru-RU" sz="1400" dirty="0"/>
              <a:t>МБОУ «Малоатлымская СОШ» - 10</a:t>
            </a:r>
          </a:p>
          <a:p>
            <a:r>
              <a:rPr lang="ru-RU" sz="1400" dirty="0"/>
              <a:t>МБОУ «Шеркальская СОШ» – 9</a:t>
            </a:r>
          </a:p>
          <a:p>
            <a:r>
              <a:rPr lang="ru-RU" sz="1400" dirty="0"/>
              <a:t>МБОУ «Октябрьская СОШ им. Н.В. Архангельского» - 8</a:t>
            </a:r>
          </a:p>
          <a:p>
            <a:r>
              <a:rPr lang="ru-RU" sz="1400" dirty="0"/>
              <a:t>МБОУ «Унъюганская СОШ им. Альшевского М.И.» – 8</a:t>
            </a:r>
          </a:p>
          <a:p>
            <a:r>
              <a:rPr lang="ru-RU" sz="1400" dirty="0"/>
              <a:t>МБОУ «Карымкарская СОШ» – 6</a:t>
            </a:r>
          </a:p>
          <a:p>
            <a:r>
              <a:rPr lang="ru-RU" sz="1400" dirty="0"/>
              <a:t>МБОУ «Большеатлымская СОШ» – 4</a:t>
            </a:r>
          </a:p>
          <a:p>
            <a:r>
              <a:rPr lang="ru-RU" sz="1400" dirty="0"/>
              <a:t>МБОУ «Андринская СОШ» – 3</a:t>
            </a:r>
          </a:p>
          <a:p>
            <a:r>
              <a:rPr lang="ru-RU" sz="1400" dirty="0"/>
              <a:t>МБОУ «Большелеушинская СОШ» - 1</a:t>
            </a:r>
          </a:p>
          <a:p>
            <a:r>
              <a:rPr lang="ru-RU" sz="1400" dirty="0"/>
              <a:t> </a:t>
            </a:r>
          </a:p>
          <a:p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31" y="4686540"/>
            <a:ext cx="1795572" cy="17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333602" y="4777203"/>
            <a:ext cx="43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2750" hangingPunct="0"/>
            <a:r>
              <a:rPr lang="ru-RU" sz="2200" kern="0" dirty="0">
                <a:solidFill>
                  <a:srgbClr val="FFFFFF"/>
                </a:solidFill>
                <a:latin typeface="Exo 2 Semi Bold" panose="00000700000000000000" pitchFamily="2" charset="-52"/>
                <a:sym typeface="Helvetica Light"/>
              </a:rPr>
              <a:t>%</a:t>
            </a:r>
            <a:endParaRPr lang="ru-RU" sz="10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" y="174072"/>
            <a:ext cx="8004176" cy="70029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0305721" y="-1453043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48831" y="-2294321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301" y="201054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РЕГИОНАЛЬНОЙ ОЛИМПИАДЫ ПО МАНСИЙСКОМУ ЯЗЫКУ И ЛИТЕРАТУРЕ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1" y="1899578"/>
            <a:ext cx="3196235" cy="27852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23750" y="4684869"/>
            <a:ext cx="400686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МБОУ «НИЖНЕНАРЫКАРСКАЯ СОШ»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55267"/>
              </p:ext>
            </p:extLst>
          </p:nvPr>
        </p:nvGraphicFramePr>
        <p:xfrm>
          <a:off x="5313481" y="2348197"/>
          <a:ext cx="6053974" cy="39666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6987">
                  <a:extLst>
                    <a:ext uri="{9D8B030D-6E8A-4147-A177-3AD203B41FA5}">
                      <a16:colId xmlns="" xmlns:a16="http://schemas.microsoft.com/office/drawing/2014/main" val="460664197"/>
                    </a:ext>
                  </a:extLst>
                </a:gridCol>
                <a:gridCol w="3026987">
                  <a:extLst>
                    <a:ext uri="{9D8B030D-6E8A-4147-A177-3AD203B41FA5}">
                      <a16:colId xmlns="" xmlns:a16="http://schemas.microsoft.com/office/drawing/2014/main" val="2446453876"/>
                    </a:ext>
                  </a:extLst>
                </a:gridCol>
              </a:tblGrid>
              <a:tr h="371552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ШКОЛЬНЫЙ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ЭТАП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254493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победителей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призёров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3743961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2507156"/>
                  </a:ext>
                </a:extLst>
              </a:tr>
              <a:tr h="371552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МУНИЦИПАЛЬНЫЙ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ЭТАП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1060858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победителей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призёров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6659116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4785443"/>
                  </a:ext>
                </a:extLst>
              </a:tr>
              <a:tr h="371552">
                <a:tc gridSpan="2">
                  <a:txBody>
                    <a:bodyPr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РЕГИОНАЛЬНЫЙ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ЭТАП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победителей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призёров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73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</a:t>
            </a:r>
            <a:r>
              <a:rPr lang="ru-RU" b="1" dirty="0">
                <a:solidFill>
                  <a:schemeClr val="bg1"/>
                </a:solidFill>
              </a:rPr>
              <a:t>Р</a:t>
            </a:r>
            <a:r>
              <a:rPr lang="ru-RU" b="1" dirty="0" smtClean="0">
                <a:solidFill>
                  <a:schemeClr val="bg1"/>
                </a:solidFill>
              </a:rPr>
              <a:t>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2024-2025 УЧЕБНОМ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65487181"/>
              </p:ext>
            </p:extLst>
          </p:nvPr>
        </p:nvGraphicFramePr>
        <p:xfrm>
          <a:off x="382589" y="1943744"/>
          <a:ext cx="7467600" cy="40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4976" y="2570427"/>
            <a:ext cx="3545349" cy="2370667"/>
          </a:xfrm>
          <a:prstGeom prst="roundRect">
            <a:avLst>
              <a:gd name="adj" fmla="val 167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30760" y="2832103"/>
            <a:ext cx="3285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97</a:t>
            </a:r>
            <a:r>
              <a:rPr lang="ru-RU" b="1" dirty="0" smtClean="0">
                <a:solidFill>
                  <a:srgbClr val="1B3281"/>
                </a:solidFill>
              </a:rPr>
              <a:t> </a:t>
            </a:r>
            <a:r>
              <a:rPr lang="ru-RU" dirty="0" smtClean="0">
                <a:solidFill>
                  <a:srgbClr val="1B3281"/>
                </a:solidFill>
              </a:rPr>
              <a:t>заявок на участие 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в РЭ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9-11</a:t>
            </a:r>
            <a:r>
              <a:rPr lang="ru-RU" dirty="0" smtClean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11</a:t>
            </a:r>
            <a:r>
              <a:rPr lang="ru-RU" dirty="0" smtClean="0">
                <a:solidFill>
                  <a:srgbClr val="1B3281"/>
                </a:solidFill>
              </a:rPr>
              <a:t>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1760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/>
          <p:cNvSpPr/>
          <p:nvPr/>
        </p:nvSpPr>
        <p:spPr>
          <a:xfrm rot="16200000">
            <a:off x="-144346" y="6360212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8842" y="323970"/>
            <a:ext cx="8004176" cy="538178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575" y="1168560"/>
            <a:ext cx="582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КОЛИЧЕСТВО ЗАЯВОК НА УЧАСТИЕ В РЭ </a:t>
            </a:r>
            <a:r>
              <a:rPr lang="ru-RU" sz="1600" b="1" dirty="0" err="1" smtClean="0">
                <a:solidFill>
                  <a:srgbClr val="1B3281"/>
                </a:solidFill>
              </a:rPr>
              <a:t>ВсОШ</a:t>
            </a:r>
            <a:endParaRPr lang="ru-RU" sz="1600" b="1" dirty="0">
              <a:solidFill>
                <a:srgbClr val="1B32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8980" y="1246873"/>
            <a:ext cx="582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РЕЙТИНГ ОО </a:t>
            </a:r>
          </a:p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ПО КОЛИЧЕСТВУ ПОБЕДИТЕЛЕЙ И ПРИЗЕРОВ </a:t>
            </a:r>
          </a:p>
          <a:p>
            <a:pPr algn="ctr"/>
            <a:r>
              <a:rPr lang="ru-RU" sz="1600" b="1" dirty="0" smtClean="0">
                <a:solidFill>
                  <a:srgbClr val="1B3281"/>
                </a:solidFill>
              </a:rPr>
              <a:t>РЭ </a:t>
            </a:r>
            <a:r>
              <a:rPr lang="ru-RU" sz="1600" b="1" dirty="0" err="1" smtClean="0">
                <a:solidFill>
                  <a:srgbClr val="1B3281"/>
                </a:solidFill>
              </a:rPr>
              <a:t>ВсОШ</a:t>
            </a:r>
            <a:endParaRPr lang="ru-RU" sz="1600" b="1" dirty="0">
              <a:solidFill>
                <a:srgbClr val="1B328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74613" y="1767354"/>
            <a:ext cx="24367" cy="4461058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555" y="1639036"/>
            <a:ext cx="5318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</a:rPr>
              <a:t>ГОРОД</a:t>
            </a:r>
          </a:p>
          <a:p>
            <a:r>
              <a:rPr lang="ru-RU" sz="1400" b="1" dirty="0"/>
              <a:t>МБОУ «Приобская СОШ» - </a:t>
            </a:r>
            <a:r>
              <a:rPr lang="ru-RU" sz="1400" b="1" dirty="0" smtClean="0"/>
              <a:t>31</a:t>
            </a:r>
          </a:p>
          <a:p>
            <a:r>
              <a:rPr lang="ru-RU" sz="1400" dirty="0" smtClean="0"/>
              <a:t>МБОУ </a:t>
            </a:r>
            <a:r>
              <a:rPr lang="ru-RU" sz="1400" dirty="0"/>
              <a:t>«Талинская СОШ» - </a:t>
            </a:r>
            <a:r>
              <a:rPr lang="ru-RU" sz="1400" dirty="0" smtClean="0"/>
              <a:t>22</a:t>
            </a:r>
            <a:endParaRPr lang="ru-RU" sz="1400" dirty="0"/>
          </a:p>
          <a:p>
            <a:r>
              <a:rPr lang="ru-RU" sz="1400" dirty="0" smtClean="0"/>
              <a:t>МБОУ </a:t>
            </a:r>
            <a:r>
              <a:rPr lang="ru-RU" sz="1400" dirty="0"/>
              <a:t>«Октябрьская СОШ им. Н.В. Архангельского» - </a:t>
            </a:r>
            <a:r>
              <a:rPr lang="ru-RU" sz="1400" dirty="0" smtClean="0"/>
              <a:t>2</a:t>
            </a:r>
          </a:p>
          <a:p>
            <a:r>
              <a:rPr lang="ru-RU" sz="1400" dirty="0" smtClean="0"/>
              <a:t>МБОУ «Андринская» - 1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>
                <a:solidFill>
                  <a:srgbClr val="1B3281"/>
                </a:solidFill>
              </a:rPr>
              <a:t>СЕЛО </a:t>
            </a:r>
          </a:p>
          <a:p>
            <a:r>
              <a:rPr lang="ru-RU" sz="1400" b="1" dirty="0"/>
              <a:t>МБОУ «Нижненарыкарская СОШ» - 9 </a:t>
            </a:r>
            <a:endParaRPr lang="ru-RU" sz="1400" b="1" dirty="0" smtClean="0"/>
          </a:p>
          <a:p>
            <a:r>
              <a:rPr lang="ru-RU" sz="1400" dirty="0" smtClean="0"/>
              <a:t>МБОУ </a:t>
            </a:r>
            <a:r>
              <a:rPr lang="ru-RU" sz="1400" dirty="0"/>
              <a:t>«Перегребинская СОШ» - </a:t>
            </a:r>
            <a:r>
              <a:rPr lang="ru-RU" sz="1400" dirty="0" smtClean="0"/>
              <a:t>8</a:t>
            </a:r>
            <a:endParaRPr lang="ru-RU" sz="1400" dirty="0"/>
          </a:p>
          <a:p>
            <a:r>
              <a:rPr lang="ru-RU" sz="1400" dirty="0"/>
              <a:t>МБОУ «Унъюганская СОШ №1» - </a:t>
            </a:r>
            <a:r>
              <a:rPr lang="ru-RU" sz="1400" dirty="0" smtClean="0"/>
              <a:t>7</a:t>
            </a:r>
          </a:p>
          <a:p>
            <a:r>
              <a:rPr lang="ru-RU" sz="1400" dirty="0" smtClean="0"/>
              <a:t>МБОУ </a:t>
            </a:r>
            <a:r>
              <a:rPr lang="ru-RU" sz="1400" dirty="0"/>
              <a:t>«Унъюганская СОШ №2 им. Альшевского М.И.» - </a:t>
            </a:r>
            <a:r>
              <a:rPr lang="ru-RU" sz="1400" dirty="0" smtClean="0"/>
              <a:t>6</a:t>
            </a:r>
            <a:endParaRPr lang="ru-RU" sz="1400" dirty="0"/>
          </a:p>
          <a:p>
            <a:r>
              <a:rPr lang="ru-RU" sz="1400" dirty="0" smtClean="0"/>
              <a:t>МБОУ «Комсомольская ООШ» </a:t>
            </a:r>
            <a:r>
              <a:rPr lang="ru-RU" sz="1400" dirty="0"/>
              <a:t>- </a:t>
            </a:r>
            <a:r>
              <a:rPr lang="ru-RU" sz="1400" dirty="0" smtClean="0"/>
              <a:t>4</a:t>
            </a:r>
            <a:endParaRPr lang="ru-RU" sz="1400" dirty="0"/>
          </a:p>
          <a:p>
            <a:r>
              <a:rPr lang="ru-RU" sz="1400" dirty="0" smtClean="0"/>
              <a:t>МБОУ «Карымкарская СОШ» - 4</a:t>
            </a:r>
          </a:p>
          <a:p>
            <a:r>
              <a:rPr lang="ru-RU" sz="1400" dirty="0"/>
              <a:t>МБОУ «Малоатлымская СОШ» - </a:t>
            </a: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4232" y="2686406"/>
            <a:ext cx="48503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МБОУ «Талинская СОШ» - 4</a:t>
            </a:r>
          </a:p>
          <a:p>
            <a:r>
              <a:rPr lang="ru-RU" sz="1400" b="1" dirty="0" smtClean="0"/>
              <a:t>МБОУ «Нижненарыкарская СОШ» - 3</a:t>
            </a:r>
            <a:endParaRPr lang="ru-RU" sz="1400" b="1" dirty="0"/>
          </a:p>
          <a:p>
            <a:r>
              <a:rPr lang="ru-RU" sz="1400" dirty="0" smtClean="0"/>
              <a:t>МБОУ «Октябрьская СОШ им. Н.В. Архангельского» – 1</a:t>
            </a:r>
          </a:p>
          <a:p>
            <a:r>
              <a:rPr lang="ru-RU" sz="1400" dirty="0" smtClean="0"/>
              <a:t>МБОУ «Приобская СОШ» - 1</a:t>
            </a:r>
            <a:endParaRPr lang="ru-RU" sz="1400" dirty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31" y="4686540"/>
            <a:ext cx="1795572" cy="17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841" y="409188"/>
            <a:ext cx="8563271" cy="78139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53" y="446726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ПООЩРЕНИЕ ПОБЕДИТЕЛЕЙ И ПРИЗЁРОВ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В 202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-202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 УЧЕБНОМ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355" y="5345600"/>
            <a:ext cx="495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disk.yandex.ru/d/htJBQmY0-kPdNw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http://qrcoder.ru/code/?https%3A%2F%2Fdisk.yandex.ru%2Fd%2FhtJBQmY0-kPdNw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99" y="2058836"/>
            <a:ext cx="2789229" cy="278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649" t="12012" r="33851" b="5105"/>
          <a:stretch/>
        </p:blipFill>
        <p:spPr>
          <a:xfrm>
            <a:off x="9308757" y="1567541"/>
            <a:ext cx="2111461" cy="3028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3581" t="12012" r="33648" b="4985"/>
          <a:stretch/>
        </p:blipFill>
        <p:spPr>
          <a:xfrm>
            <a:off x="8151368" y="2260708"/>
            <a:ext cx="2125939" cy="3028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3514" t="12012" r="33648" b="5105"/>
          <a:stretch/>
        </p:blipFill>
        <p:spPr>
          <a:xfrm>
            <a:off x="7008457" y="3081998"/>
            <a:ext cx="2086869" cy="29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9668</TotalTime>
  <Words>924</Words>
  <Application>Microsoft Office PowerPoint</Application>
  <PresentationFormat>Широкоэкранный</PresentationFormat>
  <Paragraphs>178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Arial (Основной текст)</vt:lpstr>
      <vt:lpstr>Calibri</vt:lpstr>
      <vt:lpstr>Calibri Light</vt:lpstr>
      <vt:lpstr>Exo 2 Semi Bold</vt:lpstr>
      <vt:lpstr>Helvetica</vt:lpstr>
      <vt:lpstr>Helvetica Light</vt:lpstr>
      <vt:lpstr>Helvetica Neue</vt:lpstr>
      <vt:lpstr>Helvetica Neue Light</vt:lpstr>
      <vt:lpstr>Helvetica Neue Medium</vt:lpstr>
      <vt:lpstr>Roboto Medium</vt:lpstr>
      <vt:lpstr>Trebuchet MS</vt:lpstr>
      <vt:lpstr>Wingdings</vt:lpstr>
      <vt:lpstr>Тема Office</vt:lpstr>
      <vt:lpstr>22_BasicWhite</vt:lpstr>
      <vt:lpstr>1_Black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405</cp:revision>
  <cp:lastPrinted>2021-09-28T13:58:47Z</cp:lastPrinted>
  <dcterms:created xsi:type="dcterms:W3CDTF">2021-09-20T09:17:18Z</dcterms:created>
  <dcterms:modified xsi:type="dcterms:W3CDTF">2025-03-27T06:35:28Z</dcterms:modified>
</cp:coreProperties>
</file>